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sldIdLst>
    <p:sldId id="256" r:id="rId2"/>
    <p:sldId id="270" r:id="rId3"/>
    <p:sldId id="260" r:id="rId4"/>
    <p:sldId id="263" r:id="rId5"/>
    <p:sldId id="277" r:id="rId6"/>
    <p:sldId id="274" r:id="rId7"/>
    <p:sldId id="275" r:id="rId8"/>
    <p:sldId id="265" r:id="rId9"/>
    <p:sldId id="266" r:id="rId10"/>
    <p:sldId id="278" r:id="rId11"/>
    <p:sldId id="279" r:id="rId12"/>
    <p:sldId id="282" r:id="rId13"/>
    <p:sldId id="283" r:id="rId14"/>
    <p:sldId id="280" r:id="rId15"/>
    <p:sldId id="281" r:id="rId16"/>
    <p:sldId id="284" r:id="rId17"/>
    <p:sldId id="261" r:id="rId18"/>
    <p:sldId id="276" r:id="rId19"/>
    <p:sldId id="2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B230C9BC-3C6C-4031-8D8A-93411DD71D7C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256EDD30-EB38-4A4B-A34C-869CA04E646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63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C9BC-3C6C-4031-8D8A-93411DD71D7C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DD30-EB38-4A4B-A34C-869CA04E646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04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C9BC-3C6C-4031-8D8A-93411DD71D7C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DD30-EB38-4A4B-A34C-869CA04E646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582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C9BC-3C6C-4031-8D8A-93411DD71D7C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DD30-EB38-4A4B-A34C-869CA04E646C}" type="slidenum">
              <a:rPr lang="en-US" smtClean="0"/>
              <a:t>‹Nº›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8426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C9BC-3C6C-4031-8D8A-93411DD71D7C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DD30-EB38-4A4B-A34C-869CA04E646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73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C9BC-3C6C-4031-8D8A-93411DD71D7C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DD30-EB38-4A4B-A34C-869CA04E646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0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C9BC-3C6C-4031-8D8A-93411DD71D7C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DD30-EB38-4A4B-A34C-869CA04E646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9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C9BC-3C6C-4031-8D8A-93411DD71D7C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DD30-EB38-4A4B-A34C-869CA04E646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81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C9BC-3C6C-4031-8D8A-93411DD71D7C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DD30-EB38-4A4B-A34C-869CA04E646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60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C9BC-3C6C-4031-8D8A-93411DD71D7C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DD30-EB38-4A4B-A34C-869CA04E646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255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C9BC-3C6C-4031-8D8A-93411DD71D7C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DD30-EB38-4A4B-A34C-869CA04E646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3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C9BC-3C6C-4031-8D8A-93411DD71D7C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DD30-EB38-4A4B-A34C-869CA04E646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65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C9BC-3C6C-4031-8D8A-93411DD71D7C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DD30-EB38-4A4B-A34C-869CA04E646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081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C9BC-3C6C-4031-8D8A-93411DD71D7C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DD30-EB38-4A4B-A34C-869CA04E646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3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C9BC-3C6C-4031-8D8A-93411DD71D7C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DD30-EB38-4A4B-A34C-869CA04E646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84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C9BC-3C6C-4031-8D8A-93411DD71D7C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DD30-EB38-4A4B-A34C-869CA04E646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59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C9BC-3C6C-4031-8D8A-93411DD71D7C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DD30-EB38-4A4B-A34C-869CA04E646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22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0C9BC-3C6C-4031-8D8A-93411DD71D7C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EDD30-EB38-4A4B-A34C-869CA04E646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140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057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829550" y="1394122"/>
            <a:ext cx="3848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dirty="0">
                <a:solidFill>
                  <a:schemeClr val="accent5">
                    <a:lumMod val="75000"/>
                  </a:schemeClr>
                </a:solidFill>
                <a:latin typeface="Bodoni MT Black" panose="02070A03080606020203" pitchFamily="18" charset="0"/>
              </a:rPr>
              <a:t>Institución Educativa Isolda Echavarría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Bodoni MT Black" panose="02070A03080606020203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734300" y="3429000"/>
            <a:ext cx="4038600" cy="1898598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s-ES" sz="4000" b="1" dirty="0"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doni MT Black" panose="02070A03080606020203" pitchFamily="18" charset="0"/>
              </a:rPr>
              <a:t>Plan de Alternancia </a:t>
            </a:r>
          </a:p>
          <a:p>
            <a:pPr algn="ctr"/>
            <a:r>
              <a:rPr lang="es-ES" sz="4000" b="1" dirty="0"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doni MT Black" panose="02070A03080606020203" pitchFamily="18" charset="0"/>
              </a:rPr>
              <a:t>POR LA</a:t>
            </a:r>
            <a:r>
              <a:rPr lang="es-ES" sz="4000" b="1" dirty="0"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doni MT Black" panose="02070A03080606020203" pitchFamily="18" charset="0"/>
              </a:rPr>
              <a:t> </a:t>
            </a:r>
            <a:r>
              <a:rPr lang="es-ES" sz="4000" b="1" dirty="0"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doni MT Black" panose="02070A03080606020203" pitchFamily="18" charset="0"/>
              </a:rPr>
              <a:t>VIDA</a:t>
            </a:r>
          </a:p>
        </p:txBody>
      </p:sp>
    </p:spTree>
    <p:extLst>
      <p:ext uri="{BB962C8B-B14F-4D97-AF65-F5344CB8AC3E}">
        <p14:creationId xmlns:p14="http://schemas.microsoft.com/office/powerpoint/2010/main" val="3687244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3673" y="220056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s-CO" sz="4400" dirty="0">
                <a:solidFill>
                  <a:schemeClr val="accent5">
                    <a:lumMod val="50000"/>
                  </a:schemeClr>
                </a:solidFill>
                <a:latin typeface="Bodoni MT Black" panose="02070A03080606020203" pitchFamily="18" charset="0"/>
              </a:rPr>
              <a:t>Asistencia Institucional</a:t>
            </a:r>
            <a:endParaRPr lang="en-US" sz="4400" dirty="0">
              <a:solidFill>
                <a:schemeClr val="accent5">
                  <a:lumMod val="50000"/>
                </a:schemeClr>
              </a:solidFill>
              <a:latin typeface="Bodoni MT Black" panose="02070A03080606020203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16" y="1584101"/>
            <a:ext cx="5300156" cy="42113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829" y="1544771"/>
            <a:ext cx="5381699" cy="429004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44377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3673" y="220056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s-CO" sz="4400" dirty="0">
                <a:solidFill>
                  <a:schemeClr val="accent5">
                    <a:lumMod val="50000"/>
                  </a:schemeClr>
                </a:solidFill>
                <a:latin typeface="Bodoni MT Black" panose="02070A03080606020203" pitchFamily="18" charset="0"/>
              </a:rPr>
              <a:t>Asistencia Institucional</a:t>
            </a:r>
            <a:endParaRPr lang="en-US" sz="4400" dirty="0">
              <a:solidFill>
                <a:schemeClr val="accent5">
                  <a:lumMod val="50000"/>
                </a:schemeClr>
              </a:solidFill>
              <a:latin typeface="Bodoni MT Black" panose="02070A03080606020203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694" y="1397275"/>
            <a:ext cx="7861955" cy="533193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769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3673" y="220056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s-CO" sz="4400" dirty="0">
                <a:solidFill>
                  <a:schemeClr val="accent5">
                    <a:lumMod val="50000"/>
                  </a:schemeClr>
                </a:solidFill>
                <a:latin typeface="Bodoni MT Black" panose="02070A03080606020203" pitchFamily="18" charset="0"/>
              </a:rPr>
              <a:t>Asistencia Institucional</a:t>
            </a:r>
            <a:endParaRPr lang="en-US" sz="4400" dirty="0">
              <a:solidFill>
                <a:schemeClr val="accent5">
                  <a:lumMod val="50000"/>
                </a:schemeClr>
              </a:solidFill>
              <a:latin typeface="Bodoni MT Black" panose="02070A03080606020203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68" y="1698626"/>
            <a:ext cx="5170568" cy="38779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515" y="1970469"/>
            <a:ext cx="4900700" cy="39473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69671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3673" y="220056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s-CO" sz="4400" dirty="0">
                <a:solidFill>
                  <a:schemeClr val="accent5">
                    <a:lumMod val="50000"/>
                  </a:schemeClr>
                </a:solidFill>
                <a:latin typeface="Bodoni MT Black" panose="02070A03080606020203" pitchFamily="18" charset="0"/>
              </a:rPr>
              <a:t>Asistencia Institucional</a:t>
            </a:r>
            <a:endParaRPr lang="en-US" sz="4400" dirty="0">
              <a:solidFill>
                <a:schemeClr val="accent5">
                  <a:lumMod val="50000"/>
                </a:schemeClr>
              </a:solidFill>
              <a:latin typeface="Bodoni MT Black" panose="02070A03080606020203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078" y="1403798"/>
            <a:ext cx="8925053" cy="486821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483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3673" y="220056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s-CO" sz="4400" dirty="0">
                <a:solidFill>
                  <a:schemeClr val="accent5">
                    <a:lumMod val="50000"/>
                  </a:schemeClr>
                </a:solidFill>
                <a:latin typeface="Bodoni MT Black" panose="02070A03080606020203" pitchFamily="18" charset="0"/>
              </a:rPr>
              <a:t>Asistencia Institucional</a:t>
            </a:r>
            <a:endParaRPr lang="en-US" sz="4400" dirty="0">
              <a:solidFill>
                <a:schemeClr val="accent5">
                  <a:lumMod val="50000"/>
                </a:schemeClr>
              </a:solidFill>
              <a:latin typeface="Bodoni MT Black" panose="02070A03080606020203" pitchFamily="18" charset="0"/>
            </a:endParaRPr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3042" y="1698626"/>
            <a:ext cx="8165205" cy="4586264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5884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3673" y="220056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s-CO" sz="4400" dirty="0">
                <a:solidFill>
                  <a:schemeClr val="accent5">
                    <a:lumMod val="50000"/>
                  </a:schemeClr>
                </a:solidFill>
                <a:latin typeface="Bodoni MT Black" panose="02070A03080606020203" pitchFamily="18" charset="0"/>
              </a:rPr>
              <a:t>Asistencia Institucional</a:t>
            </a:r>
            <a:endParaRPr lang="en-US" sz="4400" dirty="0">
              <a:solidFill>
                <a:schemeClr val="accent5">
                  <a:lumMod val="50000"/>
                </a:schemeClr>
              </a:solidFill>
              <a:latin typeface="Bodoni MT Black" panose="02070A03080606020203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892" y="1698626"/>
            <a:ext cx="7018987" cy="47602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7814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3673" y="220056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s-CO" sz="4400" dirty="0">
                <a:solidFill>
                  <a:schemeClr val="accent5">
                    <a:lumMod val="50000"/>
                  </a:schemeClr>
                </a:solidFill>
                <a:latin typeface="Bodoni MT Black" panose="02070A03080606020203" pitchFamily="18" charset="0"/>
              </a:rPr>
              <a:t>Asistencia Institucional</a:t>
            </a:r>
            <a:endParaRPr lang="en-US" sz="4400" dirty="0">
              <a:solidFill>
                <a:schemeClr val="accent5">
                  <a:lumMod val="50000"/>
                </a:schemeClr>
              </a:solidFill>
              <a:latin typeface="Bodoni MT Black" panose="02070A03080606020203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259" y="1529818"/>
            <a:ext cx="6490952" cy="485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1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3" y="1488404"/>
            <a:ext cx="1123277" cy="1123277"/>
          </a:xfrm>
          <a:prstGeom prst="rect">
            <a:avLst/>
          </a:prstGeom>
        </p:spPr>
      </p:pic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0" y="843811"/>
            <a:ext cx="8153400" cy="5540574"/>
          </a:xfrm>
        </p:spPr>
      </p:pic>
      <p:sp>
        <p:nvSpPr>
          <p:cNvPr id="10" name="Título 5"/>
          <p:cNvSpPr txBox="1">
            <a:spLocks/>
          </p:cNvSpPr>
          <p:nvPr/>
        </p:nvSpPr>
        <p:spPr>
          <a:xfrm>
            <a:off x="1141413" y="618518"/>
            <a:ext cx="5030787" cy="869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800"/>
              <a:t>Seguimiento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244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171451"/>
            <a:ext cx="9047166" cy="642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34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75"/>
          <a:stretch/>
        </p:blipFill>
        <p:spPr>
          <a:xfrm>
            <a:off x="1752600" y="191487"/>
            <a:ext cx="9048750" cy="646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23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250" y="685800"/>
            <a:ext cx="6225750" cy="622575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05550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82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-725373" y="2845123"/>
            <a:ext cx="4983274" cy="527885"/>
          </a:xfrm>
        </p:spPr>
        <p:txBody>
          <a:bodyPr vert="vert270">
            <a:normAutofit fontScale="90000"/>
          </a:bodyPr>
          <a:lstStyle/>
          <a:p>
            <a:pPr algn="ctr"/>
            <a:r>
              <a:rPr lang="es-CO" sz="4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Ej</a:t>
            </a:r>
            <a:r>
              <a:rPr lang="es-CO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/>
            </a:r>
            <a:br>
              <a:rPr lang="es-CO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</a:br>
            <a:r>
              <a:rPr lang="es-CO" sz="4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ecuc</a:t>
            </a:r>
            <a:r>
              <a:rPr lang="es-CO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/>
            </a:r>
            <a:br>
              <a:rPr lang="es-CO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</a:br>
            <a:r>
              <a:rPr lang="es-CO" sz="4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ión</a:t>
            </a:r>
            <a:r>
              <a:rPr lang="es-CO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 </a:t>
            </a:r>
            <a:endParaRPr lang="en-US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05" y="2895330"/>
            <a:ext cx="1133803" cy="1133803"/>
          </a:xfrm>
          <a:prstGeom prst="rect">
            <a:avLst/>
          </a:prstGeom>
        </p:spPr>
      </p:pic>
      <p:sp>
        <p:nvSpPr>
          <p:cNvPr id="9" name="Llamada rectangular 8"/>
          <p:cNvSpPr/>
          <p:nvPr/>
        </p:nvSpPr>
        <p:spPr>
          <a:xfrm rot="20916679">
            <a:off x="4398436" y="2813441"/>
            <a:ext cx="3745656" cy="1384442"/>
          </a:xfrm>
          <a:prstGeom prst="wedgeRectCallo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5466598" y="3546308"/>
            <a:ext cx="1272340" cy="25717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 rot="20879776">
            <a:off x="4693692" y="3089093"/>
            <a:ext cx="300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Alternancia</a:t>
            </a:r>
            <a:endParaRPr lang="en-US" sz="1013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Conector curvado 16"/>
          <p:cNvCxnSpPr>
            <a:stCxn id="9" idx="0"/>
            <a:endCxn id="29" idx="2"/>
          </p:cNvCxnSpPr>
          <p:nvPr/>
        </p:nvCxnSpPr>
        <p:spPr>
          <a:xfrm rot="16200000" flipV="1">
            <a:off x="5166134" y="1858630"/>
            <a:ext cx="545630" cy="1391252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curvado 21"/>
          <p:cNvCxnSpPr>
            <a:stCxn id="9" idx="3"/>
            <a:endCxn id="30" idx="2"/>
          </p:cNvCxnSpPr>
          <p:nvPr/>
        </p:nvCxnSpPr>
        <p:spPr>
          <a:xfrm flipV="1">
            <a:off x="8107216" y="1800347"/>
            <a:ext cx="1177297" cy="1335499"/>
          </a:xfrm>
          <a:prstGeom prst="curvedConnector2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curvado 24"/>
          <p:cNvCxnSpPr>
            <a:stCxn id="9" idx="1"/>
            <a:endCxn id="36" idx="0"/>
          </p:cNvCxnSpPr>
          <p:nvPr/>
        </p:nvCxnSpPr>
        <p:spPr>
          <a:xfrm rot="10800000" flipV="1">
            <a:off x="4009184" y="3875478"/>
            <a:ext cx="426129" cy="957132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curvado 27"/>
          <p:cNvCxnSpPr>
            <a:stCxn id="9" idx="2"/>
            <a:endCxn id="34" idx="0"/>
          </p:cNvCxnSpPr>
          <p:nvPr/>
        </p:nvCxnSpPr>
        <p:spPr>
          <a:xfrm rot="5400000" flipH="1" flipV="1">
            <a:off x="7652578" y="2704943"/>
            <a:ext cx="234684" cy="2723935"/>
          </a:xfrm>
          <a:prstGeom prst="curvedConnector5">
            <a:avLst>
              <a:gd name="adj1" fmla="val -97408"/>
              <a:gd name="adj2" fmla="val 64270"/>
              <a:gd name="adj3" fmla="val 197408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ectángulo 28"/>
          <p:cNvSpPr/>
          <p:nvPr/>
        </p:nvSpPr>
        <p:spPr>
          <a:xfrm rot="20958271">
            <a:off x="2996265" y="905710"/>
            <a:ext cx="3236558" cy="1387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Recolección</a:t>
            </a:r>
          </a:p>
          <a:p>
            <a:pPr algn="ctr"/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acta de manifestación</a:t>
            </a:r>
          </a:p>
        </p:txBody>
      </p:sp>
      <p:sp>
        <p:nvSpPr>
          <p:cNvPr id="30" name="Rectángulo 29"/>
          <p:cNvSpPr/>
          <p:nvPr/>
        </p:nvSpPr>
        <p:spPr>
          <a:xfrm rot="565081">
            <a:off x="7835638" y="400472"/>
            <a:ext cx="3128373" cy="1409374"/>
          </a:xfrm>
          <a:prstGeom prst="rect">
            <a:avLst/>
          </a:prstGeom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400" b="1" dirty="0"/>
              <a:t>Implementación</a:t>
            </a:r>
          </a:p>
          <a:p>
            <a:pPr algn="ctr"/>
            <a:r>
              <a:rPr lang="es-ES" sz="2400" b="1" dirty="0"/>
              <a:t>de horarios de alternancia</a:t>
            </a:r>
          </a:p>
        </p:txBody>
      </p:sp>
      <p:sp>
        <p:nvSpPr>
          <p:cNvPr id="34" name="Rectángulo 33"/>
          <p:cNvSpPr/>
          <p:nvPr/>
        </p:nvSpPr>
        <p:spPr>
          <a:xfrm rot="19895992">
            <a:off x="8173175" y="3854402"/>
            <a:ext cx="2669617" cy="158147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400" b="1" dirty="0"/>
              <a:t>Abordaje de competencias socioemocionales</a:t>
            </a:r>
            <a:endParaRPr lang="es-ES" sz="3600" b="1" dirty="0"/>
          </a:p>
        </p:txBody>
      </p:sp>
      <p:sp>
        <p:nvSpPr>
          <p:cNvPr id="36" name="Rectángulo 35"/>
          <p:cNvSpPr/>
          <p:nvPr/>
        </p:nvSpPr>
        <p:spPr>
          <a:xfrm rot="485358">
            <a:off x="2440609" y="4825786"/>
            <a:ext cx="2944126" cy="137170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Asistencia a la institución educativa</a:t>
            </a:r>
            <a:endParaRPr lang="es-ES" sz="4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791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567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8686" y="283668"/>
            <a:ext cx="9905998" cy="952708"/>
          </a:xfrm>
        </p:spPr>
        <p:txBody>
          <a:bodyPr/>
          <a:lstStyle/>
          <a:p>
            <a:pPr algn="ctr"/>
            <a:r>
              <a:rPr lang="es-CO" dirty="0"/>
              <a:t>PLANIFICACIÓN HORARIOS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2601889"/>
              </p:ext>
            </p:extLst>
          </p:nvPr>
        </p:nvGraphicFramePr>
        <p:xfrm>
          <a:off x="888640" y="1236376"/>
          <a:ext cx="10236044" cy="48295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69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581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581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581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581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581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45818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2913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400" dirty="0">
                          <a:solidFill>
                            <a:schemeClr val="bg1"/>
                          </a:solidFill>
                          <a:effectLst/>
                        </a:rPr>
                        <a:t>Grado </a:t>
                      </a:r>
                      <a:endParaRPr lang="es-CO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400" dirty="0">
                          <a:solidFill>
                            <a:schemeClr val="bg1"/>
                          </a:solidFill>
                          <a:effectLst/>
                        </a:rPr>
                        <a:t>N de grupos</a:t>
                      </a:r>
                      <a:endParaRPr lang="es-CO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400" dirty="0">
                          <a:solidFill>
                            <a:schemeClr val="bg1"/>
                          </a:solidFill>
                          <a:effectLst/>
                        </a:rPr>
                        <a:t>Docentes que pueden Asistir</a:t>
                      </a:r>
                      <a:endParaRPr lang="es-CO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400" dirty="0">
                          <a:solidFill>
                            <a:schemeClr val="bg1"/>
                          </a:solidFill>
                          <a:effectLst/>
                        </a:rPr>
                        <a:t>N. estudiantes Matriculados</a:t>
                      </a:r>
                      <a:endParaRPr lang="es-CO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400" dirty="0">
                          <a:solidFill>
                            <a:schemeClr val="bg1"/>
                          </a:solidFill>
                          <a:effectLst/>
                        </a:rPr>
                        <a:t>Estudiantes que pueden Asistir</a:t>
                      </a:r>
                      <a:endParaRPr lang="es-CO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400" dirty="0">
                          <a:solidFill>
                            <a:schemeClr val="bg1"/>
                          </a:solidFill>
                          <a:effectLst/>
                        </a:rPr>
                        <a:t>Encuentros Presenciales Semanales</a:t>
                      </a:r>
                      <a:endParaRPr lang="es-CO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400" dirty="0">
                          <a:solidFill>
                            <a:schemeClr val="bg1"/>
                          </a:solidFill>
                          <a:effectLst/>
                        </a:rPr>
                        <a:t>Encuentros Virtuales</a:t>
                      </a:r>
                      <a:endParaRPr lang="es-CO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400" dirty="0">
                          <a:solidFill>
                            <a:schemeClr val="bg1"/>
                          </a:solidFill>
                          <a:effectLst/>
                        </a:rPr>
                        <a:t>semanales</a:t>
                      </a:r>
                      <a:endParaRPr lang="es-CO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71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400" dirty="0">
                          <a:solidFill>
                            <a:schemeClr val="bg1"/>
                          </a:solidFill>
                          <a:effectLst/>
                        </a:rPr>
                        <a:t>TRANSICIÓN</a:t>
                      </a:r>
                      <a:endParaRPr lang="es-CO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 dirty="0">
                          <a:effectLst/>
                        </a:rPr>
                        <a:t>2</a:t>
                      </a:r>
                      <a:endParaRPr lang="es-CO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 dirty="0">
                          <a:effectLst/>
                        </a:rPr>
                        <a:t>2</a:t>
                      </a:r>
                      <a:endParaRPr lang="es-CO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 dirty="0">
                          <a:effectLst/>
                        </a:rPr>
                        <a:t>40</a:t>
                      </a:r>
                      <a:endParaRPr lang="es-CO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 dirty="0">
                          <a:effectLst/>
                        </a:rPr>
                        <a:t>19</a:t>
                      </a:r>
                      <a:endParaRPr lang="es-CO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 dirty="0">
                          <a:effectLst/>
                        </a:rPr>
                        <a:t>4 </a:t>
                      </a:r>
                      <a:endParaRPr lang="es-CO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 dirty="0">
                          <a:effectLst/>
                        </a:rPr>
                        <a:t>6</a:t>
                      </a:r>
                      <a:endParaRPr lang="es-CO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71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400" dirty="0">
                          <a:solidFill>
                            <a:schemeClr val="bg1"/>
                          </a:solidFill>
                          <a:effectLst/>
                        </a:rPr>
                        <a:t>PRIMERO</a:t>
                      </a:r>
                      <a:endParaRPr lang="es-CO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>
                          <a:effectLst/>
                        </a:rPr>
                        <a:t>2</a:t>
                      </a:r>
                      <a:endParaRPr lang="es-CO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>
                          <a:effectLst/>
                        </a:rPr>
                        <a:t>1</a:t>
                      </a:r>
                      <a:endParaRPr lang="es-CO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>
                          <a:effectLst/>
                        </a:rPr>
                        <a:t>65</a:t>
                      </a:r>
                      <a:endParaRPr lang="es-CO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 dirty="0">
                          <a:effectLst/>
                        </a:rPr>
                        <a:t>26</a:t>
                      </a:r>
                      <a:endParaRPr lang="es-CO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 dirty="0">
                          <a:effectLst/>
                        </a:rPr>
                        <a:t>6</a:t>
                      </a:r>
                      <a:endParaRPr lang="es-CO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 dirty="0">
                          <a:effectLst/>
                        </a:rPr>
                        <a:t>19</a:t>
                      </a:r>
                      <a:endParaRPr lang="es-CO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66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400" dirty="0">
                          <a:solidFill>
                            <a:schemeClr val="bg1"/>
                          </a:solidFill>
                          <a:effectLst/>
                        </a:rPr>
                        <a:t>SEGUNDO</a:t>
                      </a:r>
                      <a:endParaRPr lang="es-CO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>
                          <a:effectLst/>
                        </a:rPr>
                        <a:t>2</a:t>
                      </a:r>
                      <a:endParaRPr lang="es-CO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>
                          <a:effectLst/>
                        </a:rPr>
                        <a:t>2</a:t>
                      </a:r>
                      <a:endParaRPr lang="es-CO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>
                          <a:effectLst/>
                        </a:rPr>
                        <a:t>52</a:t>
                      </a:r>
                      <a:endParaRPr lang="es-CO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>
                          <a:effectLst/>
                        </a:rPr>
                        <a:t>21</a:t>
                      </a:r>
                      <a:endParaRPr lang="es-CO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 dirty="0">
                          <a:effectLst/>
                        </a:rPr>
                        <a:t>6</a:t>
                      </a:r>
                      <a:endParaRPr lang="es-CO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 dirty="0">
                          <a:effectLst/>
                        </a:rPr>
                        <a:t>19</a:t>
                      </a:r>
                      <a:endParaRPr lang="es-CO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71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400" dirty="0">
                          <a:solidFill>
                            <a:schemeClr val="bg1"/>
                          </a:solidFill>
                          <a:effectLst/>
                        </a:rPr>
                        <a:t>TERCERO</a:t>
                      </a:r>
                      <a:endParaRPr lang="es-CO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>
                          <a:effectLst/>
                        </a:rPr>
                        <a:t>2</a:t>
                      </a:r>
                      <a:endParaRPr lang="es-CO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>
                          <a:effectLst/>
                        </a:rPr>
                        <a:t>2</a:t>
                      </a:r>
                      <a:endParaRPr lang="es-CO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>
                          <a:effectLst/>
                        </a:rPr>
                        <a:t>64</a:t>
                      </a:r>
                      <a:endParaRPr lang="es-CO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>
                          <a:effectLst/>
                        </a:rPr>
                        <a:t>26</a:t>
                      </a:r>
                      <a:endParaRPr lang="es-CO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>
                          <a:effectLst/>
                        </a:rPr>
                        <a:t>14</a:t>
                      </a:r>
                      <a:endParaRPr lang="es-CO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 dirty="0">
                          <a:effectLst/>
                        </a:rPr>
                        <a:t>13</a:t>
                      </a:r>
                      <a:endParaRPr lang="es-CO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71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400" dirty="0">
                          <a:solidFill>
                            <a:schemeClr val="bg1"/>
                          </a:solidFill>
                          <a:effectLst/>
                        </a:rPr>
                        <a:t>CUARTO</a:t>
                      </a:r>
                      <a:endParaRPr lang="es-CO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>
                          <a:effectLst/>
                        </a:rPr>
                        <a:t>2</a:t>
                      </a:r>
                      <a:endParaRPr lang="es-CO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>
                          <a:effectLst/>
                        </a:rPr>
                        <a:t>2</a:t>
                      </a:r>
                      <a:endParaRPr lang="es-CO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>
                          <a:effectLst/>
                        </a:rPr>
                        <a:t>47</a:t>
                      </a:r>
                      <a:endParaRPr lang="es-CO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>
                          <a:effectLst/>
                        </a:rPr>
                        <a:t>20</a:t>
                      </a:r>
                      <a:endParaRPr lang="es-CO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>
                          <a:effectLst/>
                        </a:rPr>
                        <a:t>12</a:t>
                      </a:r>
                      <a:endParaRPr lang="es-CO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 dirty="0">
                          <a:effectLst/>
                        </a:rPr>
                        <a:t>12</a:t>
                      </a:r>
                      <a:endParaRPr lang="es-CO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71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400" dirty="0">
                          <a:solidFill>
                            <a:schemeClr val="bg1"/>
                          </a:solidFill>
                          <a:effectLst/>
                        </a:rPr>
                        <a:t>QUINTO</a:t>
                      </a:r>
                      <a:endParaRPr lang="es-CO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>
                          <a:effectLst/>
                        </a:rPr>
                        <a:t>2</a:t>
                      </a:r>
                      <a:endParaRPr lang="es-CO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>
                          <a:effectLst/>
                        </a:rPr>
                        <a:t>2</a:t>
                      </a:r>
                      <a:endParaRPr lang="es-CO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>
                          <a:effectLst/>
                        </a:rPr>
                        <a:t>70</a:t>
                      </a:r>
                      <a:endParaRPr lang="es-CO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>
                          <a:effectLst/>
                        </a:rPr>
                        <a:t>30</a:t>
                      </a:r>
                      <a:endParaRPr lang="es-CO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>
                          <a:effectLst/>
                        </a:rPr>
                        <a:t>12</a:t>
                      </a:r>
                      <a:endParaRPr lang="es-CO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 dirty="0">
                          <a:effectLst/>
                        </a:rPr>
                        <a:t>12</a:t>
                      </a:r>
                      <a:endParaRPr lang="es-CO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518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400" dirty="0">
                          <a:solidFill>
                            <a:schemeClr val="bg1"/>
                          </a:solidFill>
                          <a:effectLst/>
                        </a:rPr>
                        <a:t>BASICA SECUNDARIA</a:t>
                      </a:r>
                      <a:endParaRPr lang="es-CO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>
                          <a:effectLst/>
                        </a:rPr>
                        <a:t>8</a:t>
                      </a:r>
                      <a:endParaRPr lang="es-CO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>
                          <a:effectLst/>
                        </a:rPr>
                        <a:t>11</a:t>
                      </a:r>
                      <a:endParaRPr lang="es-CO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>
                          <a:effectLst/>
                        </a:rPr>
                        <a:t>312</a:t>
                      </a:r>
                      <a:endParaRPr lang="es-CO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>
                          <a:effectLst/>
                        </a:rPr>
                        <a:t>118</a:t>
                      </a:r>
                      <a:endParaRPr lang="es-CO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>
                          <a:effectLst/>
                        </a:rPr>
                        <a:t>77</a:t>
                      </a:r>
                      <a:endParaRPr lang="es-CO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 dirty="0">
                          <a:effectLst/>
                        </a:rPr>
                        <a:t>105</a:t>
                      </a:r>
                      <a:endParaRPr lang="es-CO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71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400" dirty="0">
                          <a:solidFill>
                            <a:schemeClr val="bg1"/>
                          </a:solidFill>
                          <a:effectLst/>
                        </a:rPr>
                        <a:t>MEDIA</a:t>
                      </a:r>
                      <a:endParaRPr lang="es-CO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>
                          <a:effectLst/>
                        </a:rPr>
                        <a:t>4</a:t>
                      </a:r>
                      <a:endParaRPr lang="es-CO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>
                          <a:effectLst/>
                        </a:rPr>
                        <a:t>5</a:t>
                      </a:r>
                      <a:endParaRPr lang="es-CO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>
                          <a:effectLst/>
                        </a:rPr>
                        <a:t>163</a:t>
                      </a:r>
                      <a:endParaRPr lang="es-CO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>
                          <a:effectLst/>
                        </a:rPr>
                        <a:t>59</a:t>
                      </a:r>
                      <a:endParaRPr lang="es-CO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>
                          <a:effectLst/>
                        </a:rPr>
                        <a:t>25</a:t>
                      </a:r>
                      <a:endParaRPr lang="es-CO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 dirty="0">
                          <a:effectLst/>
                        </a:rPr>
                        <a:t>45</a:t>
                      </a:r>
                      <a:endParaRPr lang="es-CO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71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400" dirty="0">
                          <a:solidFill>
                            <a:schemeClr val="bg1"/>
                          </a:solidFill>
                          <a:effectLst/>
                        </a:rPr>
                        <a:t>totales</a:t>
                      </a:r>
                      <a:endParaRPr lang="es-CO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>
                          <a:effectLst/>
                        </a:rPr>
                        <a:t>24</a:t>
                      </a:r>
                      <a:endParaRPr lang="es-CO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>
                          <a:effectLst/>
                        </a:rPr>
                        <a:t>27</a:t>
                      </a:r>
                      <a:endParaRPr lang="es-CO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>
                          <a:effectLst/>
                        </a:rPr>
                        <a:t>813</a:t>
                      </a:r>
                      <a:endParaRPr lang="es-CO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>
                          <a:effectLst/>
                        </a:rPr>
                        <a:t>319</a:t>
                      </a:r>
                      <a:endParaRPr lang="es-CO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>
                          <a:effectLst/>
                        </a:rPr>
                        <a:t>156</a:t>
                      </a:r>
                      <a:endParaRPr lang="es-CO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 dirty="0">
                          <a:effectLst/>
                        </a:rPr>
                        <a:t>231</a:t>
                      </a:r>
                      <a:endParaRPr lang="es-CO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8" marR="68188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1049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332768"/>
            <a:ext cx="9905998" cy="600682"/>
          </a:xfrm>
        </p:spPr>
        <p:txBody>
          <a:bodyPr/>
          <a:lstStyle/>
          <a:p>
            <a:pPr algn="ctr"/>
            <a:r>
              <a:rPr lang="es-CO" dirty="0"/>
              <a:t>Horarios 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96" y="1295400"/>
            <a:ext cx="10857404" cy="5124450"/>
          </a:xfrm>
        </p:spPr>
      </p:pic>
    </p:spTree>
    <p:extLst>
      <p:ext uri="{BB962C8B-B14F-4D97-AF65-F5344CB8AC3E}">
        <p14:creationId xmlns:p14="http://schemas.microsoft.com/office/powerpoint/2010/main" val="3248416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6705" y="227808"/>
            <a:ext cx="9616545" cy="1201735"/>
          </a:xfrm>
        </p:spPr>
        <p:txBody>
          <a:bodyPr/>
          <a:lstStyle/>
          <a:p>
            <a:r>
              <a:rPr lang="es-CO" dirty="0"/>
              <a:t>Especificaciones por docente</a:t>
            </a:r>
            <a:endParaRPr lang="en-U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63" y="1609859"/>
            <a:ext cx="10496282" cy="48061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48263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76260" y="536868"/>
            <a:ext cx="8434640" cy="634919"/>
          </a:xfrm>
        </p:spPr>
        <p:txBody>
          <a:bodyPr>
            <a:noAutofit/>
          </a:bodyPr>
          <a:lstStyle/>
          <a:p>
            <a:pPr algn="ctr"/>
            <a:r>
              <a:rPr lang="es-CO" dirty="0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</a:rPr>
              <a:t>Competencias socioemocionales</a:t>
            </a:r>
            <a:endParaRPr lang="en-US" sz="4800" dirty="0">
              <a:solidFill>
                <a:schemeClr val="accent1">
                  <a:lumMod val="50000"/>
                </a:schemeClr>
              </a:solidFill>
              <a:latin typeface="Bodoni MT Black" panose="02070A03080606020203" pitchFamily="18" charset="0"/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4243" r="4957"/>
          <a:stretch/>
        </p:blipFill>
        <p:spPr bwMode="auto">
          <a:xfrm>
            <a:off x="1442458" y="1670671"/>
            <a:ext cx="9568442" cy="4991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458" y="287427"/>
            <a:ext cx="1133803" cy="113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47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3673" y="220056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s-CO" sz="4400" dirty="0">
                <a:solidFill>
                  <a:schemeClr val="accent5">
                    <a:lumMod val="50000"/>
                  </a:schemeClr>
                </a:solidFill>
                <a:latin typeface="Bodoni MT Black" panose="02070A03080606020203" pitchFamily="18" charset="0"/>
              </a:rPr>
              <a:t>Asistencia Institucional</a:t>
            </a:r>
            <a:endParaRPr lang="en-US" sz="4400" dirty="0">
              <a:solidFill>
                <a:schemeClr val="accent5">
                  <a:lumMod val="50000"/>
                </a:schemeClr>
              </a:solidFill>
              <a:latin typeface="Bodoni MT Black" panose="02070A03080606020203" pitchFamily="18" charset="0"/>
            </a:endParaRPr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8131" y="3066245"/>
            <a:ext cx="3681035" cy="2547870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2879">
            <a:off x="433960" y="4206554"/>
            <a:ext cx="3316944" cy="248305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553" y="4493342"/>
            <a:ext cx="3777447" cy="264155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6486">
            <a:off x="261253" y="1609299"/>
            <a:ext cx="3401242" cy="230670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501" y="1360294"/>
            <a:ext cx="3665056" cy="248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o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o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o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TM04033919[[fn=Circuito]]</Template>
  <TotalTime>8147</TotalTime>
  <Words>142</Words>
  <Application>Microsoft Office PowerPoint</Application>
  <PresentationFormat>Panorámica</PresentationFormat>
  <Paragraphs>95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6" baseType="lpstr">
      <vt:lpstr>Arial</vt:lpstr>
      <vt:lpstr>Bodoni MT Black</vt:lpstr>
      <vt:lpstr>Calibri</vt:lpstr>
      <vt:lpstr>Times New Roman</vt:lpstr>
      <vt:lpstr>Trebuchet MS</vt:lpstr>
      <vt:lpstr>Tw Cen MT</vt:lpstr>
      <vt:lpstr>Circuito</vt:lpstr>
      <vt:lpstr>Presentación de PowerPoint</vt:lpstr>
      <vt:lpstr>Presentación de PowerPoint</vt:lpstr>
      <vt:lpstr>Ej ecuc ión </vt:lpstr>
      <vt:lpstr>Presentación de PowerPoint</vt:lpstr>
      <vt:lpstr>PLANIFICACIÓN HORARIOS</vt:lpstr>
      <vt:lpstr>Horarios </vt:lpstr>
      <vt:lpstr>Especificaciones por docente</vt:lpstr>
      <vt:lpstr>Competencias socioemocionales</vt:lpstr>
      <vt:lpstr>Asistencia Institucional</vt:lpstr>
      <vt:lpstr>Asistencia Institucional</vt:lpstr>
      <vt:lpstr>Asistencia Institucional</vt:lpstr>
      <vt:lpstr>Asistencia Institucional</vt:lpstr>
      <vt:lpstr>Asistencia Institucional</vt:lpstr>
      <vt:lpstr>Asistencia Institucional</vt:lpstr>
      <vt:lpstr>Asistencia Institucional</vt:lpstr>
      <vt:lpstr>Asistencia Institucional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Windows</dc:creator>
  <cp:lastModifiedBy>Luz Jenny Villada Restrepo</cp:lastModifiedBy>
  <cp:revision>34</cp:revision>
  <dcterms:created xsi:type="dcterms:W3CDTF">2021-02-11T15:07:38Z</dcterms:created>
  <dcterms:modified xsi:type="dcterms:W3CDTF">2021-04-08T13:12:49Z</dcterms:modified>
</cp:coreProperties>
</file>